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04ECF-88BE-45C7-BB13-6E16AE8454A1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712F-3EBF-40CD-B8FC-5F159F20437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9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1712F-3EBF-40CD-B8FC-5F159F20437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770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BDD0B3-D98A-4ACF-8706-C94C5193967E}" type="datetimeFigureOut">
              <a:rPr lang="es-ES" smtClean="0"/>
              <a:t>20/04/2020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B56928-E5C2-445E-A795-D4F6CF879000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6266" y="4410"/>
            <a:ext cx="89289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Edad </a:t>
            </a:r>
          </a:p>
          <a:p>
            <a:pPr algn="ctr"/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Media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 flipH="1">
            <a:off x="2499652" y="2621887"/>
            <a:ext cx="6248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Comprendida entre los siglos V y siglo XV. Finaliza con el descubrimiento de América. 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1484" y="4252446"/>
            <a:ext cx="502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Gran auge literario y artístico</a:t>
            </a:r>
            <a:endParaRPr lang="es-ES" sz="2800" dirty="0"/>
          </a:p>
        </p:txBody>
      </p:sp>
      <p:pic>
        <p:nvPicPr>
          <p:cNvPr id="1026" name="Picture 2" descr="http://www.interpeques2.com/pequecuentos/cuentomono/rein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09120"/>
            <a:ext cx="1105244" cy="21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0560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Contexto </a:t>
            </a:r>
          </a:p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s-E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istórico Cultural</a:t>
            </a:r>
            <a:endParaRPr lang="es-E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969552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" sz="2800" dirty="0" smtClean="0"/>
              <a:t>Caída del imperio Romano – invasiones Germanas.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71736" y="294093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800" dirty="0" smtClean="0"/>
              <a:t>Hasta Siglo IX- X: Reyes carecían de poder, crean sistemas feudales y buscan protección de hombre poderoso.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43136" y="4509120"/>
            <a:ext cx="8900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/>
              <a:t>Siglos XIV- XV: Incrementó producción de alimentos</a:t>
            </a:r>
          </a:p>
          <a:p>
            <a:r>
              <a:rPr lang="es-ES" sz="2500" dirty="0"/>
              <a:t>	</a:t>
            </a:r>
            <a:r>
              <a:rPr lang="es-ES" sz="2500" dirty="0" smtClean="0"/>
              <a:t>		Resurge el comercio.</a:t>
            </a:r>
          </a:p>
          <a:p>
            <a:r>
              <a:rPr lang="es-ES" sz="2500" dirty="0"/>
              <a:t>	</a:t>
            </a:r>
            <a:r>
              <a:rPr lang="es-ES" sz="2500" dirty="0" smtClean="0"/>
              <a:t>		Renacen ciudades y se forman otras.</a:t>
            </a:r>
          </a:p>
          <a:p>
            <a:r>
              <a:rPr lang="es-ES" sz="2500" dirty="0"/>
              <a:t>	</a:t>
            </a:r>
            <a:r>
              <a:rPr lang="es-ES" sz="2500" dirty="0" smtClean="0"/>
              <a:t>		Burgos: centros urbanos.</a:t>
            </a:r>
          </a:p>
          <a:p>
            <a:r>
              <a:rPr lang="es-ES" sz="2500" dirty="0"/>
              <a:t>	</a:t>
            </a:r>
            <a:r>
              <a:rPr lang="es-ES" sz="2500" dirty="0" smtClean="0"/>
              <a:t>		Profunda Religiosidad: inspira al arte</a:t>
            </a:r>
          </a:p>
          <a:p>
            <a:r>
              <a:rPr lang="es-ES" sz="2500" dirty="0"/>
              <a:t>	</a:t>
            </a:r>
            <a:r>
              <a:rPr lang="es-ES" sz="2500" dirty="0" smtClean="0"/>
              <a:t>		y a la literatura. </a:t>
            </a:r>
            <a:endParaRPr lang="es-ES" sz="2500" dirty="0"/>
          </a:p>
        </p:txBody>
      </p:sp>
      <p:pic>
        <p:nvPicPr>
          <p:cNvPr id="2050" name="Picture 2" descr="http://4.bp.blogspot.com/-_306k6BkV8E/Tk8eD-YVXSI/AAAAAAAAAAg/mnJD6UcTWFk/s1600/Agricultor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7019"/>
            <a:ext cx="1440160" cy="13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icgifs.com/graphics/f/farm/graphics-farm-90929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07" y="30560"/>
            <a:ext cx="1641277" cy="10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640960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CO" sz="3200" dirty="0" smtClean="0"/>
              <a:t>Teoría Teocéntrica: Dios centro del universo.</a:t>
            </a:r>
          </a:p>
          <a:p>
            <a:pPr>
              <a:lnSpc>
                <a:spcPct val="150000"/>
              </a:lnSpc>
            </a:pPr>
            <a:r>
              <a:rPr lang="es-CO" sz="3200" dirty="0" smtClean="0"/>
              <a:t>Sociedad Rural</a:t>
            </a:r>
          </a:p>
          <a:p>
            <a:pPr>
              <a:lnSpc>
                <a:spcPct val="150000"/>
              </a:lnSpc>
            </a:pPr>
            <a:r>
              <a:rPr lang="es-CO" sz="3200" dirty="0" smtClean="0"/>
              <a:t>Estructura social: Rey, nobles, clero y pueblo</a:t>
            </a:r>
          </a:p>
          <a:p>
            <a:pPr>
              <a:lnSpc>
                <a:spcPct val="150000"/>
              </a:lnSpc>
            </a:pPr>
            <a:r>
              <a:rPr lang="es-CO" sz="3200" dirty="0" smtClean="0"/>
              <a:t>Analfabetismo: transmisión cultural a través de oralidad e imágenes.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8916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burgospedia1.files.wordpress.com/2011/03/juglar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7625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1869233"/>
            <a:ext cx="2520280" cy="44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9000" y="1196752"/>
            <a:ext cx="8291264" cy="487375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Instrumento de transmisión de valores y modelos de comportamiento.</a:t>
            </a:r>
          </a:p>
          <a:p>
            <a:r>
              <a:rPr lang="es-ES" sz="2800" dirty="0" smtClean="0"/>
              <a:t>Oral (leer- escribir) autoría anónima. </a:t>
            </a:r>
          </a:p>
          <a:p>
            <a:r>
              <a:rPr lang="es-ES" sz="2800" dirty="0" smtClean="0"/>
              <a:t>Creaciones literarias: Cancioncillas líricas, honrar fiestas.</a:t>
            </a:r>
          </a:p>
          <a:p>
            <a:r>
              <a:rPr lang="es-ES" sz="2800" dirty="0" smtClean="0"/>
              <a:t>Las Jarchas: versos Árabes - hebreos.</a:t>
            </a:r>
          </a:p>
          <a:p>
            <a:r>
              <a:rPr lang="es-ES" sz="2800" dirty="0" smtClean="0"/>
              <a:t>Cantares de gesta: Obras dedicadas a glorificar las hazañas de los héroes. (anónimos)</a:t>
            </a:r>
          </a:p>
          <a:p>
            <a:r>
              <a:rPr lang="es-ES" sz="2800" dirty="0" smtClean="0"/>
              <a:t>Juglares: Personas que entretenían al público con poemas y acrobacias.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30560"/>
            <a:ext cx="8496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Literatura</a:t>
            </a:r>
            <a:endParaRPr lang="es-E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http://www.gifmania.com/Gif-Animados-Objetos/Imagenes-Libros/Libros-Plumas/Portada-Libro-Pluma-817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531440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oriamedieval.com/soriamedieval/images/stories/soria/rutacid/tro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1490019" cy="31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368422"/>
            <a:ext cx="9073008" cy="4873752"/>
          </a:xfrm>
        </p:spPr>
        <p:txBody>
          <a:bodyPr>
            <a:noAutofit/>
          </a:bodyPr>
          <a:lstStyle/>
          <a:p>
            <a:r>
              <a:rPr lang="es-ES" sz="2800" dirty="0" smtClean="0"/>
              <a:t>Mester de Clerecía: Poemas con intención didáctica y carácter culto (clérigos)</a:t>
            </a:r>
          </a:p>
          <a:p>
            <a:endParaRPr lang="es-ES" sz="2800" dirty="0" smtClean="0"/>
          </a:p>
          <a:p>
            <a:r>
              <a:rPr lang="es-ES" sz="2800" dirty="0" smtClean="0"/>
              <a:t>Cuaderna vía: Estrofas de 4 versos, 14 silabas y rima en todos sus versos.</a:t>
            </a:r>
          </a:p>
          <a:p>
            <a:endParaRPr lang="es-ES" sz="2800" dirty="0" smtClean="0"/>
          </a:p>
          <a:p>
            <a:pPr marL="0" indent="0" algn="ctr">
              <a:buNone/>
            </a:pPr>
            <a:r>
              <a:rPr lang="es-ES" sz="2800" dirty="0" smtClean="0"/>
              <a:t>	Pan </a:t>
            </a:r>
            <a:r>
              <a:rPr lang="es-ES" sz="2800" dirty="0"/>
              <a:t>de agonía, miseria, hambre y dolor,</a:t>
            </a:r>
          </a:p>
          <a:p>
            <a:pPr marL="0" indent="0" algn="ctr">
              <a:buNone/>
            </a:pPr>
            <a:r>
              <a:rPr lang="es-ES" sz="2800" dirty="0" smtClean="0"/>
              <a:t>	se </a:t>
            </a:r>
            <a:r>
              <a:rPr lang="es-ES" sz="2800" dirty="0"/>
              <a:t>cerraron espacios a la paz y al amor.</a:t>
            </a:r>
          </a:p>
          <a:p>
            <a:pPr marL="0" indent="0" algn="ctr">
              <a:buNone/>
            </a:pPr>
            <a:r>
              <a:rPr lang="es-ES" sz="2800" dirty="0" smtClean="0"/>
              <a:t>	Hoy </a:t>
            </a:r>
            <a:r>
              <a:rPr lang="es-ES" sz="2800" dirty="0"/>
              <a:t>se abren las ventanas a la fe, sin temor,</a:t>
            </a:r>
          </a:p>
          <a:p>
            <a:pPr marL="0" indent="0" algn="ctr">
              <a:buNone/>
            </a:pPr>
            <a:r>
              <a:rPr lang="es-ES" sz="2800" dirty="0" smtClean="0"/>
              <a:t>	Y hoy </a:t>
            </a:r>
            <a:r>
              <a:rPr lang="es-ES" sz="2800" dirty="0"/>
              <a:t>los cuerpos del frío recobran su calor.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41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94184" y="1956151"/>
            <a:ext cx="7982272" cy="4873752"/>
          </a:xfrm>
        </p:spPr>
        <p:txBody>
          <a:bodyPr/>
          <a:lstStyle/>
          <a:p>
            <a:r>
              <a:rPr lang="es-ES" dirty="0" smtClean="0"/>
              <a:t>Amor y folclor : Como forma de dignificar al ser humano. Héroe lleno de virtudes.</a:t>
            </a:r>
          </a:p>
          <a:p>
            <a:endParaRPr lang="es-ES" dirty="0" smtClean="0"/>
          </a:p>
          <a:p>
            <a:r>
              <a:rPr lang="es-ES" dirty="0" smtClean="0"/>
              <a:t>Asuntos heroicos: Tenían base histórica pero se adornaba el relato con detalles inventados.</a:t>
            </a:r>
          </a:p>
          <a:p>
            <a:endParaRPr lang="es-ES" dirty="0" smtClean="0"/>
          </a:p>
          <a:p>
            <a:r>
              <a:rPr lang="es-ES" dirty="0" smtClean="0"/>
              <a:t>Religiosos: presenta pautas de conductas y modelos de comportamiento. Función moralizante.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9512" y="260648"/>
            <a:ext cx="8496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Temas</a:t>
            </a:r>
            <a:endParaRPr lang="es-E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://www.klanklon.com/070128-Amor-Escalera-pentagrama/Amor-enamorados-luna-Escalera-pentagram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03" y="-847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juntadeandalucia.es/averroes/andresbernaldez/03proy/TIC/materiales/wq_edadmedia/contenido/princeswordknightinghgclrx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68" y="-284945"/>
            <a:ext cx="2122041" cy="254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363272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3200" dirty="0" smtClean="0"/>
              <a:t>Lírico: </a:t>
            </a:r>
          </a:p>
          <a:p>
            <a:r>
              <a:rPr lang="es-ES" dirty="0" smtClean="0"/>
              <a:t>Canciones generalmente breves.</a:t>
            </a:r>
          </a:p>
          <a:p>
            <a:r>
              <a:rPr lang="es-ES" dirty="0" smtClean="0"/>
              <a:t>Poesía culta: Cancioneros amorosos, alegórica: abordando temas como la muerte, la fama y la fortuna.</a:t>
            </a:r>
          </a:p>
          <a:p>
            <a:r>
              <a:rPr lang="es-ES" dirty="0" smtClean="0"/>
              <a:t>Poesía popular: romances (poemas cortos)</a:t>
            </a:r>
          </a:p>
          <a:p>
            <a:pPr marL="0" indent="0">
              <a:buNone/>
            </a:pPr>
            <a:r>
              <a:rPr lang="es-ES" sz="3200" dirty="0" smtClean="0"/>
              <a:t>Narrativo</a:t>
            </a:r>
          </a:p>
          <a:p>
            <a:r>
              <a:rPr lang="es-ES" dirty="0" smtClean="0"/>
              <a:t>Épico: cantares de gesta.</a:t>
            </a:r>
          </a:p>
          <a:p>
            <a:r>
              <a:rPr lang="es-ES" dirty="0" smtClean="0"/>
              <a:t>Novela de caballería y viajes: Aventuras fantásticas de </a:t>
            </a:r>
            <a:r>
              <a:rPr lang="es-ES" dirty="0" smtClean="0"/>
              <a:t>caballeros, hadas, brujas.</a:t>
            </a:r>
            <a:endParaRPr lang="es-ES" dirty="0" smtClean="0"/>
          </a:p>
          <a:p>
            <a:r>
              <a:rPr lang="es-ES" dirty="0" smtClean="0"/>
              <a:t>Cuentos ejemplares. Enseñan cómo actuar frente a la vida</a:t>
            </a:r>
          </a:p>
          <a:p>
            <a:pPr marL="0" indent="0">
              <a:buNone/>
            </a:pPr>
            <a:r>
              <a:rPr lang="es-ES" sz="3200" dirty="0" smtClean="0"/>
              <a:t>Teatro</a:t>
            </a:r>
            <a:endParaRPr lang="es-ES" dirty="0" smtClean="0"/>
          </a:p>
          <a:p>
            <a:r>
              <a:rPr lang="es-CO" dirty="0" smtClean="0"/>
              <a:t>Intención  moralizante. Uso didáctico.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79512" y="260648"/>
            <a:ext cx="8496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Géneros</a:t>
            </a:r>
          </a:p>
        </p:txBody>
      </p:sp>
    </p:spTree>
    <p:extLst>
      <p:ext uri="{BB962C8B-B14F-4D97-AF65-F5344CB8AC3E}">
        <p14:creationId xmlns:p14="http://schemas.microsoft.com/office/powerpoint/2010/main" val="26821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sz="3600" dirty="0" smtClean="0"/>
              <a:t>El Cantar del </a:t>
            </a:r>
            <a:r>
              <a:rPr lang="es-CO" sz="3600" dirty="0" err="1" smtClean="0"/>
              <a:t>Mio</a:t>
            </a:r>
            <a:r>
              <a:rPr lang="es-CO" sz="3600" dirty="0" smtClean="0"/>
              <a:t> Cid</a:t>
            </a:r>
          </a:p>
          <a:p>
            <a:pPr marL="0" indent="0">
              <a:buNone/>
            </a:pPr>
            <a:r>
              <a:rPr lang="es-CO" sz="3600" dirty="0"/>
              <a:t>	</a:t>
            </a:r>
            <a:r>
              <a:rPr lang="es-CO" sz="3600" dirty="0" smtClean="0"/>
              <a:t>anónimo</a:t>
            </a:r>
          </a:p>
          <a:p>
            <a:r>
              <a:rPr lang="es-CO" sz="3600" dirty="0" smtClean="0"/>
              <a:t>El cantar de los Nibelungos</a:t>
            </a:r>
          </a:p>
          <a:p>
            <a:pPr marL="0" indent="0">
              <a:buNone/>
            </a:pPr>
            <a:r>
              <a:rPr lang="es-CO" sz="3600" dirty="0"/>
              <a:t>	</a:t>
            </a:r>
            <a:r>
              <a:rPr lang="es-CO" sz="3600" dirty="0" smtClean="0"/>
              <a:t>Richard Wagner</a:t>
            </a:r>
            <a:endParaRPr lang="es-CO" sz="3200" dirty="0" smtClean="0"/>
          </a:p>
          <a:p>
            <a:r>
              <a:rPr lang="es-CO" sz="3600" dirty="0" smtClean="0"/>
              <a:t>Don Juan Manuel y el Conde Lucanor</a:t>
            </a:r>
          </a:p>
          <a:p>
            <a:pPr lvl="2"/>
            <a:r>
              <a:rPr lang="es-CO" sz="2800" dirty="0" smtClean="0"/>
              <a:t>Don Juan </a:t>
            </a:r>
            <a:r>
              <a:rPr lang="es-CO" sz="2800" dirty="0"/>
              <a:t>M</a:t>
            </a:r>
            <a:r>
              <a:rPr lang="es-CO" sz="2800" dirty="0" smtClean="0"/>
              <a:t>anuel</a:t>
            </a:r>
          </a:p>
          <a:p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01975"/>
            <a:ext cx="7467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Obras</a:t>
            </a:r>
          </a:p>
        </p:txBody>
      </p:sp>
    </p:spTree>
    <p:extLst>
      <p:ext uri="{BB962C8B-B14F-4D97-AF65-F5344CB8AC3E}">
        <p14:creationId xmlns:p14="http://schemas.microsoft.com/office/powerpoint/2010/main" val="697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419</TotalTime>
  <Words>319</Words>
  <Application>Microsoft Office PowerPoint</Application>
  <PresentationFormat>Presentación en pantalla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magali</dc:creator>
  <cp:lastModifiedBy>Maga 2019</cp:lastModifiedBy>
  <cp:revision>20</cp:revision>
  <dcterms:created xsi:type="dcterms:W3CDTF">2015-01-29T20:48:01Z</dcterms:created>
  <dcterms:modified xsi:type="dcterms:W3CDTF">2020-04-20T13:16:27Z</dcterms:modified>
</cp:coreProperties>
</file>